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90" r:id="rId1"/>
  </p:sldMasterIdLst>
  <p:notesMasterIdLst>
    <p:notesMasterId r:id="rId33"/>
  </p:notesMasterIdLst>
  <p:sldIdLst>
    <p:sldId id="416" r:id="rId2"/>
    <p:sldId id="313" r:id="rId3"/>
    <p:sldId id="314" r:id="rId4"/>
    <p:sldId id="417" r:id="rId5"/>
    <p:sldId id="316" r:id="rId6"/>
    <p:sldId id="317" r:id="rId7"/>
    <p:sldId id="318" r:id="rId8"/>
    <p:sldId id="384" r:id="rId9"/>
    <p:sldId id="386" r:id="rId10"/>
    <p:sldId id="387" r:id="rId11"/>
    <p:sldId id="388" r:id="rId12"/>
    <p:sldId id="321" r:id="rId13"/>
    <p:sldId id="390" r:id="rId14"/>
    <p:sldId id="391" r:id="rId15"/>
    <p:sldId id="392" r:id="rId16"/>
    <p:sldId id="381" r:id="rId17"/>
    <p:sldId id="402" r:id="rId18"/>
    <p:sldId id="403" r:id="rId19"/>
    <p:sldId id="410" r:id="rId20"/>
    <p:sldId id="385" r:id="rId21"/>
    <p:sldId id="393" r:id="rId22"/>
    <p:sldId id="394" r:id="rId23"/>
    <p:sldId id="413" r:id="rId24"/>
    <p:sldId id="412" r:id="rId25"/>
    <p:sldId id="414" r:id="rId26"/>
    <p:sldId id="396" r:id="rId27"/>
    <p:sldId id="397" r:id="rId28"/>
    <p:sldId id="398" r:id="rId29"/>
    <p:sldId id="399" r:id="rId30"/>
    <p:sldId id="415" r:id="rId31"/>
    <p:sldId id="40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0033CC"/>
    <a:srgbClr val="000082"/>
    <a:srgbClr val="663300"/>
    <a:srgbClr val="FFD669"/>
    <a:srgbClr val="EEACEC"/>
    <a:srgbClr val="FFE08B"/>
    <a:srgbClr val="696C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8329" autoAdjust="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Гос.пошлина</c:v>
                </c:pt>
                <c:pt idx="6">
                  <c:v>Использование имущества</c:v>
                </c:pt>
                <c:pt idx="7">
                  <c:v>Доходы от продажи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431827.1</c:v>
                </c:pt>
                <c:pt idx="1">
                  <c:v>34636.1</c:v>
                </c:pt>
                <c:pt idx="2">
                  <c:v>18840.09999999998</c:v>
                </c:pt>
                <c:pt idx="3">
                  <c:v>11563</c:v>
                </c:pt>
                <c:pt idx="4">
                  <c:v>77643.600000000006</c:v>
                </c:pt>
                <c:pt idx="5">
                  <c:v>13657</c:v>
                </c:pt>
                <c:pt idx="6">
                  <c:v>14459.8</c:v>
                </c:pt>
                <c:pt idx="7">
                  <c:v>1890</c:v>
                </c:pt>
                <c:pt idx="8">
                  <c:v>720</c:v>
                </c:pt>
                <c:pt idx="9">
                  <c:v>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1-4E9A-B91C-B8B25CD533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Гос.пошлина</c:v>
                </c:pt>
                <c:pt idx="6">
                  <c:v>Использование имущества</c:v>
                </c:pt>
                <c:pt idx="7">
                  <c:v>Доходы от продажи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483974.2</c:v>
                </c:pt>
                <c:pt idx="1">
                  <c:v>46580</c:v>
                </c:pt>
                <c:pt idx="2">
                  <c:v>19999</c:v>
                </c:pt>
                <c:pt idx="3">
                  <c:v>12025</c:v>
                </c:pt>
                <c:pt idx="4">
                  <c:v>87348.5</c:v>
                </c:pt>
                <c:pt idx="5">
                  <c:v>13794</c:v>
                </c:pt>
                <c:pt idx="6">
                  <c:v>14553.5</c:v>
                </c:pt>
                <c:pt idx="7">
                  <c:v>1373.6</c:v>
                </c:pt>
                <c:pt idx="8">
                  <c:v>750</c:v>
                </c:pt>
                <c:pt idx="9">
                  <c:v>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41-4E9A-B91C-B8B25CD533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Гос.пошлина</c:v>
                </c:pt>
                <c:pt idx="6">
                  <c:v>Использование имущества</c:v>
                </c:pt>
                <c:pt idx="7">
                  <c:v>Доходы от продажи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536787.1</c:v>
                </c:pt>
                <c:pt idx="1">
                  <c:v>48620</c:v>
                </c:pt>
                <c:pt idx="2">
                  <c:v>21838.400000000001</c:v>
                </c:pt>
                <c:pt idx="3">
                  <c:v>12500</c:v>
                </c:pt>
                <c:pt idx="4">
                  <c:v>75182.3</c:v>
                </c:pt>
                <c:pt idx="5">
                  <c:v>13973</c:v>
                </c:pt>
                <c:pt idx="6">
                  <c:v>14648.5</c:v>
                </c:pt>
                <c:pt idx="7">
                  <c:v>1408.5</c:v>
                </c:pt>
                <c:pt idx="8">
                  <c:v>780</c:v>
                </c:pt>
                <c:pt idx="9">
                  <c:v>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41-4E9A-B91C-B8B25CD533E5}"/>
            </c:ext>
          </c:extLst>
        </c:ser>
        <c:gapWidth val="204"/>
        <c:gapDepth val="204"/>
        <c:shape val="cylinder"/>
        <c:axId val="194872448"/>
        <c:axId val="194873984"/>
        <c:axId val="0"/>
      </c:bar3DChart>
      <c:catAx>
        <c:axId val="1948724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94873984"/>
        <c:crosses val="autoZero"/>
        <c:auto val="1"/>
        <c:lblAlgn val="ctr"/>
        <c:lblOffset val="100"/>
      </c:catAx>
      <c:valAx>
        <c:axId val="194873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94872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252883360137197E-2"/>
          <c:y val="0.15793629907518969"/>
          <c:w val="0.83878639130745858"/>
          <c:h val="0.74926472372313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7764497678898966"/>
                  <c:y val="4.6814487154362434E-2"/>
                </c:manualLayout>
              </c:layout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86-4FD7-B664-09A24C5343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48314363244791"/>
                  <c:y val="0.14094142239891044"/>
                </c:manualLayout>
              </c:layout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878486706421419E-2"/>
                  <c:y val="9.4783400997532727E-2"/>
                </c:manualLayout>
              </c:layout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86-4FD7-B664-09A24C5343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022998445686655E-2"/>
                  <c:y val="5.1739016465505674E-2"/>
                </c:manualLayout>
              </c:layout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6946338083373091"/>
                  <c:y val="-6.8238192558582314E-3"/>
                </c:manualLayout>
              </c:layout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5604349485127381"/>
                  <c:y val="-8.6267812648730374E-2"/>
                </c:manualLayout>
              </c:layout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FC-4292-AA01-CACAE3ECAD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129896631422425E-2"/>
                  <c:y val="-3.5795701634050971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Жилищно-крммунальное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6.8</c:v>
                </c:pt>
                <c:pt idx="3">
                  <c:v>8.2000000000000011</c:v>
                </c:pt>
                <c:pt idx="4">
                  <c:v>66.8</c:v>
                </c:pt>
                <c:pt idx="5">
                  <c:v>3.7</c:v>
                </c:pt>
                <c:pt idx="6">
                  <c:v>2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86-4FD7-B664-09A24C5343B0}"/>
            </c:ext>
          </c:extLst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33CC"/>
              </a:solidFill>
            </a:rPr>
            <a:t>ЭТАПЫ БЮДЖЕТНОГО ПРОЦЕССА</a:t>
          </a: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rgbClr val="000082"/>
              </a:solidFill>
            </a:rPr>
            <a:t>1. Разработка проекта бюджета</a:t>
          </a: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rgbClr val="000082"/>
              </a:solidFill>
            </a:rPr>
            <a:t>3. Утверждение проекта бюджета</a:t>
          </a: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rgbClr val="000082"/>
              </a:solidFill>
            </a:rPr>
            <a:t>5. Рассмотрение и утверждение отчета об исполнении бюджета</a:t>
          </a: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rgbClr val="000082"/>
              </a:solidFill>
            </a:rPr>
            <a:t>2. Рассмотрение проекта бюджета</a:t>
          </a: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rgbClr val="000082"/>
              </a:solidFill>
            </a:rPr>
            <a:t>4. Исполнение бюджета</a:t>
          </a: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10" custScaleX="100059" custScaleY="92844" custRadScaleRad="95200" custRadScaleInc="-2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10" custRadScaleRad="86118" custRadScaleInc="-2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4ED03B74-D793-45AE-BB69-CFC096307A13}" srcId="{6F647F05-65E5-443B-9310-4AF895EEC1B0}" destId="{B4850B6B-206E-42A2-A443-BCE5125A8CEA}" srcOrd="9" destOrd="0" parTransId="{693E5290-D4FE-498D-8D54-013AA2A4CE0C}" sibTransId="{CE544BAD-BE21-40DE-9E65-02438254D711}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54059384-7D56-4783-9E6B-CB7051B26B45}" srcId="{6F647F05-65E5-443B-9310-4AF895EEC1B0}" destId="{62E153EB-408C-4CB3-B6CA-2A439518E14B}" srcOrd="6" destOrd="0" parTransId="{77DF95E1-3397-43CE-99EF-E82D1E9B2066}" sibTransId="{69F9F7AF-4DAB-4B6C-A26F-22C945FB8A80}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8A5BA333-D5C5-4E6E-A6F8-F6E47C7178B6}" type="presParOf" srcId="{8B82EA68-B59A-424E-9756-C221A13DB47F}" destId="{C481485E-E38C-4518-A609-8D1D62CF917B}" srcOrd="5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6" destOrd="0" presId="urn:microsoft.com/office/officeart/2005/8/layout/radial5"/>
    <dgm:cxn modelId="{40D51E20-7BAB-41CC-B750-AA426BBB2F56}" type="presParOf" srcId="{8B82EA68-B59A-424E-9756-C221A13DB47F}" destId="{FA950D33-9BD9-4D37-A533-789F5554AFB5}" srcOrd="7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8" destOrd="0" presId="urn:microsoft.com/office/officeart/2005/8/layout/radial5"/>
    <dgm:cxn modelId="{623597FA-BFCD-435A-99B6-CF729169C88E}" type="presParOf" srcId="{8B82EA68-B59A-424E-9756-C221A13DB47F}" destId="{2F5553CB-2478-4421-B002-5FA728364A78}" srcOrd="9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0" destOrd="0" presId="urn:microsoft.com/office/officeart/2005/8/layout/radial5"/>
    <dgm:cxn modelId="{3DB9F1D2-67D2-46DB-B4B4-0DDB16436EA1}" type="presParOf" srcId="{8B82EA68-B59A-424E-9756-C221A13DB47F}" destId="{A0B7EB92-DF16-476D-BB87-6C0D26E26F61}" srcOrd="11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2" destOrd="0" presId="urn:microsoft.com/office/officeart/2005/8/layout/radial5"/>
    <dgm:cxn modelId="{6598F523-6DCE-4DF9-A4E9-DC3F01AC8F2B}" type="presParOf" srcId="{8B82EA68-B59A-424E-9756-C221A13DB47F}" destId="{7A035AEB-3A20-4DC3-9A60-032AB2743B03}" srcOrd="13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4" destOrd="0" presId="urn:microsoft.com/office/officeart/2005/8/layout/radial5"/>
    <dgm:cxn modelId="{6DD70497-60A7-4DB0-8658-04F158080DD9}" type="presParOf" srcId="{8B82EA68-B59A-424E-9756-C221A13DB47F}" destId="{DF27FC25-052B-426A-9E06-117E992234F6}" srcOrd="15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16" destOrd="0" presId="urn:microsoft.com/office/officeart/2005/8/layout/radial5"/>
    <dgm:cxn modelId="{A7ED5B48-E0F1-4FE4-A545-6588EE8A1320}" type="presParOf" srcId="{8B82EA68-B59A-424E-9756-C221A13DB47F}" destId="{553B84E4-4A31-43DB-B3BF-8E8EF2B79F2D}" srcOrd="17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18" destOrd="0" presId="urn:microsoft.com/office/officeart/2005/8/layout/radial5"/>
    <dgm:cxn modelId="{8A4EA1FF-1E95-4394-84B2-8B4A42A28BA4}" type="presParOf" srcId="{8B82EA68-B59A-424E-9756-C221A13DB47F}" destId="{107DE4D9-AEC0-4040-B47C-2139EB24B53E}" srcOrd="19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33CC"/>
              </a:solidFill>
            </a:rPr>
            <a:t>ЭТАПЫ БЮДЖЕТНОГО ПРОЦЕССА</a:t>
          </a:r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82"/>
              </a:solidFill>
            </a:rPr>
            <a:t>1. Разработка проекта бюджета</a:t>
          </a: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82"/>
              </a:solidFill>
            </a:rPr>
            <a:t>2. Рассмотрение проекта бюджета</a:t>
          </a: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82"/>
              </a:solidFill>
            </a:rPr>
            <a:t>3. Утверждение проекта бюджета</a:t>
          </a: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82"/>
              </a:solidFill>
            </a:rPr>
            <a:t>4. Исполнение бюджета</a:t>
          </a: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0082"/>
              </a:solidFill>
            </a:rPr>
            <a:t>5. Рассмотрение и утверждение отчета об исполнении бюджета</a:t>
          </a: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89886" y="1906169"/>
          <a:ext cx="1680239" cy="171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3935951" y="2156806"/>
        <a:ext cx="1188109" cy="1210184"/>
      </dsp:txXfrm>
    </dsp:sp>
    <dsp:sp modelId="{4731EA70-1FA8-49F5-A6BF-4AE9CB97C303}">
      <dsp:nvSpPr>
        <dsp:cNvPr id="0" name=""/>
        <dsp:cNvSpPr/>
      </dsp:nvSpPr>
      <dsp:spPr>
        <a:xfrm rot="16260366">
          <a:off x="4324000" y="1270901"/>
          <a:ext cx="45674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88107" y="1423146"/>
        <a:ext cx="326235" cy="261010"/>
      </dsp:txXfrm>
    </dsp:sp>
    <dsp:sp modelId="{E2EC1D87-F728-458A-8AB1-7A3D78F9D25E}">
      <dsp:nvSpPr>
        <dsp:cNvPr id="0" name=""/>
        <dsp:cNvSpPr/>
      </dsp:nvSpPr>
      <dsp:spPr>
        <a:xfrm>
          <a:off x="4057365" y="21175"/>
          <a:ext cx="1023568" cy="1023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207263" y="171073"/>
        <a:ext cx="723772" cy="723772"/>
      </dsp:txXfrm>
    </dsp:sp>
    <dsp:sp modelId="{A0E222DD-64BD-4A89-BBB9-2B80D8318D4A}">
      <dsp:nvSpPr>
        <dsp:cNvPr id="0" name=""/>
        <dsp:cNvSpPr/>
      </dsp:nvSpPr>
      <dsp:spPr>
        <a:xfrm rot="18342319">
          <a:off x="5042077" y="1508970"/>
          <a:ext cx="464199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69247" y="1648960"/>
        <a:ext cx="333694" cy="261010"/>
      </dsp:txXfrm>
    </dsp:sp>
    <dsp:sp modelId="{73BC26A8-8D0F-45E6-9E3B-37EADD227262}">
      <dsp:nvSpPr>
        <dsp:cNvPr id="0" name=""/>
        <dsp:cNvSpPr/>
      </dsp:nvSpPr>
      <dsp:spPr>
        <a:xfrm>
          <a:off x="5324324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474222" y="582733"/>
        <a:ext cx="723772" cy="723772"/>
      </dsp:txXfrm>
    </dsp:sp>
    <dsp:sp modelId="{C481485E-E38C-4518-A609-8D1D62CF917B}">
      <dsp:nvSpPr>
        <dsp:cNvPr id="0" name=""/>
        <dsp:cNvSpPr/>
      </dsp:nvSpPr>
      <dsp:spPr>
        <a:xfrm rot="20430380">
          <a:off x="5489351" y="2123871"/>
          <a:ext cx="457157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493091" y="2232649"/>
        <a:ext cx="326652" cy="261010"/>
      </dsp:txXfrm>
    </dsp:sp>
    <dsp:sp modelId="{0A6C1809-69AA-4BA6-8257-5A11C3557B45}">
      <dsp:nvSpPr>
        <dsp:cNvPr id="0" name=""/>
        <dsp:cNvSpPr/>
      </dsp:nvSpPr>
      <dsp:spPr>
        <a:xfrm>
          <a:off x="6107348" y="1510575"/>
          <a:ext cx="1023568" cy="1023568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257246" y="1660473"/>
        <a:ext cx="723772" cy="723772"/>
      </dsp:txXfrm>
    </dsp:sp>
    <dsp:sp modelId="{FA950D33-9BD9-4D37-A533-789F5554AFB5}">
      <dsp:nvSpPr>
        <dsp:cNvPr id="0" name=""/>
        <dsp:cNvSpPr/>
      </dsp:nvSpPr>
      <dsp:spPr>
        <a:xfrm rot="950221">
          <a:off x="5504332" y="2882306"/>
          <a:ext cx="43381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6802" y="2951551"/>
        <a:ext cx="303670" cy="261010"/>
      </dsp:txXfrm>
    </dsp:sp>
    <dsp:sp modelId="{EB1C3899-7B42-47CD-912B-DD035472498D}">
      <dsp:nvSpPr>
        <dsp:cNvPr id="0" name=""/>
        <dsp:cNvSpPr/>
      </dsp:nvSpPr>
      <dsp:spPr>
        <a:xfrm>
          <a:off x="6107348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257246" y="2992633"/>
        <a:ext cx="723772" cy="723772"/>
      </dsp:txXfrm>
    </dsp:sp>
    <dsp:sp modelId="{2F5553CB-2478-4421-B002-5FA728364A78}">
      <dsp:nvSpPr>
        <dsp:cNvPr id="0" name=""/>
        <dsp:cNvSpPr/>
      </dsp:nvSpPr>
      <dsp:spPr>
        <a:xfrm rot="2808430">
          <a:off x="5156437" y="3404708"/>
          <a:ext cx="362518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73595" y="3452067"/>
        <a:ext cx="253763" cy="261010"/>
      </dsp:txXfrm>
    </dsp:sp>
    <dsp:sp modelId="{FED909B6-8F19-4D98-AAC2-EBEEF4830C2B}">
      <dsp:nvSpPr>
        <dsp:cNvPr id="0" name=""/>
        <dsp:cNvSpPr/>
      </dsp:nvSpPr>
      <dsp:spPr>
        <a:xfrm>
          <a:off x="5403080" y="3762153"/>
          <a:ext cx="1024172" cy="9503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553067" y="3901324"/>
        <a:ext cx="724198" cy="671980"/>
      </dsp:txXfrm>
    </dsp:sp>
    <dsp:sp modelId="{A0B7EB92-DF16-476D-BB87-6C0D26E26F61}">
      <dsp:nvSpPr>
        <dsp:cNvPr id="0" name=""/>
        <dsp:cNvSpPr/>
      </dsp:nvSpPr>
      <dsp:spPr>
        <a:xfrm rot="5057973">
          <a:off x="4524112" y="3597996"/>
          <a:ext cx="222132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554122" y="3651844"/>
        <a:ext cx="155492" cy="261010"/>
      </dsp:txXfrm>
    </dsp:sp>
    <dsp:sp modelId="{69EA0517-EDCB-4CEB-899F-D56DCF7B4404}">
      <dsp:nvSpPr>
        <dsp:cNvPr id="0" name=""/>
        <dsp:cNvSpPr/>
      </dsp:nvSpPr>
      <dsp:spPr>
        <a:xfrm>
          <a:off x="4195667" y="4027752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345565" y="4177650"/>
        <a:ext cx="723772" cy="723772"/>
      </dsp:txXfrm>
    </dsp:sp>
    <dsp:sp modelId="{7A035AEB-3A20-4DC3-9A60-032AB2743B03}">
      <dsp:nvSpPr>
        <dsp:cNvPr id="0" name=""/>
        <dsp:cNvSpPr/>
      </dsp:nvSpPr>
      <dsp:spPr>
        <a:xfrm rot="7579087">
          <a:off x="3633762" y="3507295"/>
          <a:ext cx="376901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723781" y="3548745"/>
        <a:ext cx="263831" cy="261010"/>
      </dsp:txXfrm>
    </dsp:sp>
    <dsp:sp modelId="{83F11675-07D9-406F-853D-13FD28BBB805}">
      <dsp:nvSpPr>
        <dsp:cNvPr id="0" name=""/>
        <dsp:cNvSpPr/>
      </dsp:nvSpPr>
      <dsp:spPr>
        <a:xfrm>
          <a:off x="2790406" y="392047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40304" y="4070373"/>
        <a:ext cx="723772" cy="723772"/>
      </dsp:txXfrm>
    </dsp:sp>
    <dsp:sp modelId="{DF27FC25-052B-426A-9E06-117E992234F6}">
      <dsp:nvSpPr>
        <dsp:cNvPr id="0" name=""/>
        <dsp:cNvSpPr/>
      </dsp:nvSpPr>
      <dsp:spPr>
        <a:xfrm rot="9814743">
          <a:off x="3180270" y="2884129"/>
          <a:ext cx="39391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96033" y="2954429"/>
        <a:ext cx="275737" cy="261010"/>
      </dsp:txXfrm>
    </dsp:sp>
    <dsp:sp modelId="{EDA34655-9131-4731-957F-5382F53A0660}">
      <dsp:nvSpPr>
        <dsp:cNvPr id="0" name=""/>
        <dsp:cNvSpPr/>
      </dsp:nvSpPr>
      <dsp:spPr>
        <a:xfrm>
          <a:off x="2007382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57280" y="2992633"/>
        <a:ext cx="723772" cy="723772"/>
      </dsp:txXfrm>
    </dsp:sp>
    <dsp:sp modelId="{553B84E4-4A31-43DB-B3BF-8E8EF2B79F2D}">
      <dsp:nvSpPr>
        <dsp:cNvPr id="0" name=""/>
        <dsp:cNvSpPr/>
      </dsp:nvSpPr>
      <dsp:spPr>
        <a:xfrm rot="12011539">
          <a:off x="3171729" y="2121725"/>
          <a:ext cx="41806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93294" y="2230374"/>
        <a:ext cx="292645" cy="261010"/>
      </dsp:txXfrm>
    </dsp:sp>
    <dsp:sp modelId="{E0AC84DD-2093-416F-85DE-E547FE520660}">
      <dsp:nvSpPr>
        <dsp:cNvPr id="0" name=""/>
        <dsp:cNvSpPr/>
      </dsp:nvSpPr>
      <dsp:spPr>
        <a:xfrm>
          <a:off x="2007382" y="151057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57280" y="1660473"/>
        <a:ext cx="723772" cy="723772"/>
      </dsp:txXfrm>
    </dsp:sp>
    <dsp:sp modelId="{107DE4D9-AEC0-4040-B47C-2139EB24B53E}">
      <dsp:nvSpPr>
        <dsp:cNvPr id="0" name=""/>
        <dsp:cNvSpPr/>
      </dsp:nvSpPr>
      <dsp:spPr>
        <a:xfrm rot="14157341">
          <a:off x="3608071" y="1505643"/>
          <a:ext cx="44024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709854" y="1646715"/>
        <a:ext cx="309739" cy="261010"/>
      </dsp:txXfrm>
    </dsp:sp>
    <dsp:sp modelId="{84169C65-A6D7-46E7-B9B5-6BD84B04DEE8}">
      <dsp:nvSpPr>
        <dsp:cNvPr id="0" name=""/>
        <dsp:cNvSpPr/>
      </dsp:nvSpPr>
      <dsp:spPr>
        <a:xfrm>
          <a:off x="2790406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40304" y="582733"/>
        <a:ext cx="723772" cy="72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2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2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="" xmlns:a16="http://schemas.microsoft.com/office/drawing/2014/main" id="{57AAFD63-BA0B-49BC-9B64-2B442A21021E}"/>
              </a:ext>
            </a:extLst>
          </p:cNvPr>
          <p:cNvSpPr txBox="1"/>
          <p:nvPr/>
        </p:nvSpPr>
        <p:spPr>
          <a:xfrm>
            <a:off x="1000100" y="785794"/>
            <a:ext cx="65454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решения «О бюджете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Нерчинского муниципального округа на 2026 год и плановый период 2027 и 2028 годов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FE185C-C578-4408-A156-E3BFC58EA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4366079"/>
            <a:ext cx="3064718" cy="2029878"/>
          </a:xfrm>
          <a:prstGeom prst="rect">
            <a:avLst/>
          </a:prstGeom>
        </p:spPr>
      </p:pic>
      <p:pic>
        <p:nvPicPr>
          <p:cNvPr id="8" name="Рисунок 7" descr="i.jpg">
            <a:extLst>
              <a:ext uri="{FF2B5EF4-FFF2-40B4-BE49-F238E27FC236}">
                <a16:creationId xmlns="" xmlns:a16="http://schemas.microsoft.com/office/drawing/2014/main" id="{7953A19A-BF11-4CF3-A71B-04EB9F721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362293"/>
            <a:ext cx="2733675" cy="2047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E6D8C0-8B60-4559-9E23-2C10DD055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09" y="4621037"/>
            <a:ext cx="2720693" cy="1530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08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785918" y="1643050"/>
            <a:ext cx="4870473" cy="4138633"/>
            <a:chOff x="2115457" y="1932051"/>
            <a:chExt cx="4053363" cy="3863146"/>
          </a:xfrm>
        </p:grpSpPr>
        <p:sp>
          <p:nvSpPr>
            <p:cNvPr id="5" name="Полилиния 4"/>
            <p:cNvSpPr/>
            <p:nvPr/>
          </p:nvSpPr>
          <p:spPr>
            <a:xfrm>
              <a:off x="2115457" y="1932051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0033CC"/>
                  </a:solidFill>
                </a:rPr>
                <a:t>Публичные обсуждения  муниципальных программ  Нерчинского 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0033CC"/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115457" y="326570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0033CC"/>
                  </a:solidFill>
                </a:rPr>
                <a:t>Публичные слушания по проекту бюджета </a:t>
              </a:r>
              <a:r>
                <a:rPr lang="ru-RU" sz="1500" dirty="0" smtClean="0">
                  <a:solidFill>
                    <a:srgbClr val="0033CC"/>
                  </a:solidFill>
                </a:rPr>
                <a:t>Нерчинского муниципального округа </a:t>
              </a:r>
              <a:r>
                <a:rPr lang="ru-RU" sz="1500" dirty="0">
                  <a:solidFill>
                    <a:srgbClr val="0033CC"/>
                  </a:solidFill>
                </a:rPr>
                <a:t>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0033CC"/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15457" y="4666044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0033CC"/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rgbClr val="0033CC"/>
                  </a:solidFill>
                </a:rPr>
                <a:t>муниципального района «Нерчинский 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00174"/>
            <a:ext cx="1630577" cy="107157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4071942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714884"/>
            <a:ext cx="1500198" cy="1000132"/>
          </a:xfrm>
          <a:prstGeom prst="rect">
            <a:avLst/>
          </a:prstGeom>
        </p:spPr>
      </p:pic>
      <p:pic>
        <p:nvPicPr>
          <p:cNvPr id="15" name="Рисунок 14" descr="http://xn--e1aggjcqj9b.xn--80aaaac8algcbgbck3fl0q.xn--p1ai/u/xn--e1aggjcqj9b/images/IMG_93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143249"/>
            <a:ext cx="1643074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857496"/>
            <a:ext cx="1350193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Olya\Downloads\17645766163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1500174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Olya\Downloads\1764576567882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5214950"/>
            <a:ext cx="1571636" cy="114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Нерчинского муниципального округа составляется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и утверждается на очередной финансовый год и плановый период.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проект </a:t>
              </a:r>
              <a:r>
                <a:rPr lang="ru-RU" altLang="en-US" sz="26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бюджета округа?</a:t>
              </a:r>
              <a:endParaRPr lang="ru-RU" altLang="en-US" sz="2600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Составление проекта </a:t>
              </a:r>
              <a:r>
                <a:rPr lang="ru-RU" altLang="ru-RU" sz="2100" b="1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бюджета округа </a:t>
              </a:r>
              <a:r>
                <a:rPr lang="ru-RU" altLang="ru-RU" sz="21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основывается на</a:t>
              </a:r>
              <a:endParaRPr lang="ru-RU" altLang="ru-RU" sz="21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Нерчинского </a:t>
            </a:r>
            <a:r>
              <a:rPr lang="ru-RU" altLang="ru-RU" sz="1600" b="1" dirty="0" smtClean="0">
                <a:solidFill>
                  <a:srgbClr val="000082"/>
                </a:solidFill>
                <a:latin typeface="Constantia" pitchFamily="18" charset="0"/>
              </a:rPr>
              <a:t>округа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Нерчинского </a:t>
            </a:r>
            <a:r>
              <a:rPr lang="ru-RU" altLang="ru-RU" sz="1600" b="1" dirty="0" smtClean="0">
                <a:solidFill>
                  <a:srgbClr val="000082"/>
                </a:solidFill>
                <a:latin typeface="Constantia" pitchFamily="18" charset="0"/>
              </a:rPr>
              <a:t>округа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Нерчинского </a:t>
            </a:r>
            <a:r>
              <a:rPr lang="ru-RU" altLang="ru-RU" sz="1600" b="1" dirty="0" smtClean="0">
                <a:solidFill>
                  <a:srgbClr val="000082"/>
                </a:solidFill>
                <a:latin typeface="Constantia" pitchFamily="18" charset="0"/>
              </a:rPr>
              <a:t>округа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143298" y="427023"/>
            <a:ext cx="7235825" cy="2074041"/>
            <a:chOff x="-34" y="-15"/>
            <a:chExt cx="5572" cy="632"/>
          </a:xfrm>
          <a:noFill/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" y="-15"/>
              <a:ext cx="5572" cy="5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76" y="7"/>
              <a:ext cx="5444" cy="6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Основные показатели </a:t>
              </a:r>
              <a:r>
                <a:rPr lang="ru-RU" altLang="ru-RU" sz="2400" b="1" dirty="0">
                  <a:solidFill>
                    <a:srgbClr val="002060"/>
                  </a:solidFill>
                  <a:latin typeface="Constantia" pitchFamily="18" charset="0"/>
                </a:rPr>
                <a:t>прогноза </a:t>
              </a:r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социально-экономического </a:t>
              </a:r>
              <a:r>
                <a:rPr lang="ru-RU" altLang="ru-RU" sz="2400" b="1" dirty="0">
                  <a:solidFill>
                    <a:srgbClr val="002060"/>
                  </a:solidFill>
                  <a:latin typeface="Constantia" pitchFamily="18" charset="0"/>
                </a:rPr>
                <a:t>развития Нерчинского  </a:t>
              </a:r>
              <a:r>
                <a:rPr lang="ru-RU" altLang="ru-RU" sz="2400" b="1" dirty="0" smtClean="0">
                  <a:solidFill>
                    <a:srgbClr val="002060"/>
                  </a:solidFill>
                  <a:latin typeface="Constantia" pitchFamily="18" charset="0"/>
                </a:rPr>
                <a:t>округа на 2026 год и плановый период 2027-2028 годов</a:t>
              </a:r>
              <a:endParaRPr lang="ru-RU" altLang="ru-RU" sz="2400" b="1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645428"/>
              </p:ext>
            </p:extLst>
          </p:nvPr>
        </p:nvGraphicFramePr>
        <p:xfrm>
          <a:off x="714348" y="2428868"/>
          <a:ext cx="7643865" cy="3484561"/>
        </p:xfrm>
        <a:graphic>
          <a:graphicData uri="http://schemas.openxmlformats.org/drawingml/2006/table">
            <a:tbl>
              <a:tblPr/>
              <a:tblGrid>
                <a:gridCol w="2862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9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25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3971"/>
                <a:gridCol w="696605"/>
                <a:gridCol w="928694"/>
              </a:tblGrid>
              <a:tr h="4212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2025 год оценка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2028 год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2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1.Объем отгруженных товаров собственного производства, выполненных работ и услуг собственными силами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1324,5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1582,7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1835,9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1794,2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1444,5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2.Среднесписочная численность работников организаций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чел.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4335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4470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4522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4534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4537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3.Среднемесячная заработная плата одного работающего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руб.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62137,6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75014,9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84238,2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92214,4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100158,0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4.Фонд начисленной заработной платы работников организаций - всего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3232,4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4023,8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4571,1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5017,2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5453,0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428604"/>
            <a:ext cx="7358114" cy="142876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Основные характеристики бюджета 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Нерчинского муниципального округа на 2026 год и плановый период 2027 и 2028 годов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072951"/>
              </p:ext>
            </p:extLst>
          </p:nvPr>
        </p:nvGraphicFramePr>
        <p:xfrm>
          <a:off x="1428728" y="2500306"/>
          <a:ext cx="6450027" cy="3128966"/>
        </p:xfrm>
        <a:graphic>
          <a:graphicData uri="http://schemas.openxmlformats.org/drawingml/2006/table">
            <a:tbl>
              <a:tblPr/>
              <a:tblGrid>
                <a:gridCol w="625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9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1657566,9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1480450,2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1432696,1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611403,5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686840,6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732468,6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1 654 944,6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1477827,9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1430073,3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Дефицит /профицит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11300" y="714375"/>
            <a:ext cx="7632700" cy="1093788"/>
          </a:xfrm>
          <a:ln>
            <a:miter lim="800000"/>
            <a:headEnd/>
            <a:tailEnd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  <a:br>
              <a:rPr lang="ru-RU" sz="2000" b="1" kern="120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kern="1200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13050" y="1785938"/>
            <a:ext cx="6330950" cy="360362"/>
          </a:xfrm>
          <a:noFill/>
          <a:ln>
            <a:noFill/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571744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357158" y="2285992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7715272" y="2214554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928934"/>
            <a:ext cx="2163762" cy="3143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РФ, в целях софинансирования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884" y="307181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64" y="3071810"/>
            <a:ext cx="2767012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8890328"/>
              </p:ext>
            </p:extLst>
          </p:nvPr>
        </p:nvGraphicFramePr>
        <p:xfrm>
          <a:off x="1214414" y="2143116"/>
          <a:ext cx="6293915" cy="3579094"/>
        </p:xfrm>
        <a:graphic>
          <a:graphicData uri="http://schemas.openxmlformats.org/drawingml/2006/table">
            <a:tbl>
              <a:tblPr/>
              <a:tblGrid>
                <a:gridCol w="1828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2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13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2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Запланировано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Запланировано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Запланировано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1 046 163,4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793 609,6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700 227,5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194 985,1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137 966,0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119 881,1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145 424,2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47 826,6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561 847,0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532 119,7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514 922,0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143 907,1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75 697,3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15 424,4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642918"/>
            <a:ext cx="7272337" cy="1112837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Объем межбюджетных трансфертов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Нерчинского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муниципального округа на 2026,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2027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год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2028 год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6660232" y="1862895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00034" y="500042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ДОХОДЫ</a:t>
            </a:r>
            <a:endParaRPr lang="ru-RU" sz="1600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бюджета Нерчинского района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на 2026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год и плановый период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2027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2028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годов 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00747"/>
              </p:ext>
            </p:extLst>
          </p:nvPr>
        </p:nvGraphicFramePr>
        <p:xfrm>
          <a:off x="428596" y="1285860"/>
          <a:ext cx="8249000" cy="5340892"/>
        </p:xfrm>
        <a:graphic>
          <a:graphicData uri="http://schemas.openxmlformats.org/drawingml/2006/table">
            <a:tbl>
              <a:tblPr/>
              <a:tblGrid>
                <a:gridCol w="3819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290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2026г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431 827,1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483 947,2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536 787,1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431 827,1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483 947,2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536 787,1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34 636,1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46 580,0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48 619,9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Туристический налог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332,0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378,0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18 840,14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19 999,0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21 838,4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13 213,1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14 148,0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15 753,4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121,0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125,0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5 510,0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5 730,0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5 960,0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11 563,0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025,0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12 500,0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6 058,0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6 300,0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6 550,0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5 725,0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5 950,0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77 643,6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87 348,5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75 182,3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13 657,0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13 794,0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13 973,0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7215206" y="1000108"/>
            <a:ext cx="1511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222388321"/>
              </p:ext>
            </p:extLst>
          </p:nvPr>
        </p:nvGraphicFramePr>
        <p:xfrm>
          <a:off x="684213" y="549275"/>
          <a:ext cx="7959753" cy="5761533"/>
        </p:xfrm>
        <a:graphic>
          <a:graphicData uri="http://schemas.openxmlformats.org/drawingml/2006/table">
            <a:tbl>
              <a:tblPr/>
              <a:tblGrid>
                <a:gridCol w="3673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50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14 459,8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14 553,5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14 648,5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5 623,5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5 718,5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8 210,0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8 210,0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8 210,0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составляющего казну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873,6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908,5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5 259,8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5 490,8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611 403,5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686 840,6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732 468,5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194 985,1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137 966,0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119 881,1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145 424,2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47 826,6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561 847,0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532 119,7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514 922,0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143 907,1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75 697,3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15 424,4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1 657 566,9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1 480 450,2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1 432 696,0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(тыс. руб</a:t>
            </a:r>
            <a:r>
              <a:rPr lang="ru-RU" sz="1400" dirty="0"/>
              <a:t>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002060"/>
                </a:solidFill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000" dirty="0">
                <a:solidFill>
                  <a:srgbClr val="002060"/>
                </a:solidFill>
                <a:cs typeface="Arial" charset="0"/>
              </a:rPr>
              <a:t> Нерчинского района на</a:t>
            </a:r>
            <a:r>
              <a:rPr lang="en-US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2024-2026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годы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897066015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rgbClr val="002060"/>
                  </a:solidFill>
                  <a:latin typeface="Constantia" pitchFamily="18" charset="0"/>
                </a:rPr>
                <a:t>Уважаемые  жители Нерчинского  района!</a:t>
              </a:r>
              <a:endParaRPr lang="ru-RU" altLang="ru-RU" sz="3200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решения о бюджете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Нерчинского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муниципального округа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2026 год и плановый период 2027 и 2028 годов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Нерчинского района. Мы постарались в доступной и понятной форме для граждан, показать основные показатели бюджета Нерчинского района.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Нерчинском 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solidFill>
                  <a:srgbClr val="002060"/>
                </a:solidFill>
              </a:rPr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>
                <a:solidFill>
                  <a:srgbClr val="002060"/>
                </a:solidFill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74034" y="3684588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357290" y="1142985"/>
            <a:ext cx="6612552" cy="214314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Times New Roman" pitchFamily="18" charset="0"/>
              </a:rPr>
              <a:t>30 муниципальных программ</a:t>
            </a:r>
            <a:endParaRPr lang="ru-RU" sz="15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05916" y="1357298"/>
            <a:ext cx="8752364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Реализация молодежной </a:t>
            </a:r>
            <a:r>
              <a:rPr lang="ru-RU" sz="900" dirty="0" err="1" smtClean="0"/>
              <a:t>политки</a:t>
            </a:r>
            <a:r>
              <a:rPr lang="ru-RU" sz="900" dirty="0" smtClean="0"/>
              <a:t> и развитие физической культуры и спорта в муниципальном района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Профилактика, предупреждение правонарушений и употребления наркотических средств в муниципальному районе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Старшее поколение и социальная поддержка инвалидов в муниципальном района «Нерчинский район»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Комплексное развитие сельских территорий муниципального района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Поддержка и развитие агропромышленного комплекса муниципального района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Развитие культуры и туризма в муниципальном районе «Нерчинский район»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Развитие системы образования муниципального района «Нерчинский район»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Развитие 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Управление   и распоряжение муниципальной собственностью муниципального района «Нерчинский район» 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Совершенствование муниципального управления муниципального района «Нерчинский район»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ru-RU" sz="900" dirty="0" smtClean="0"/>
              <a:t>Комплексная поддержка и развитие муниципального автономного учреждения «Редакция газеты «Нерчинская звезда»</a:t>
            </a:r>
            <a:endParaRPr lang="ru-RU" sz="9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Профилактика терроризма и экстремизма на территории муниципального района «Нерчинский район»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Обеспечение пожарной безопасности на территории муниципального района «Нерчинский район»</a:t>
            </a:r>
            <a:endParaRPr lang="ru-RU" sz="900" b="1" dirty="0" smtClean="0">
              <a:solidFill>
                <a:srgbClr val="002060"/>
              </a:solidFill>
            </a:endParaRP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Повышение безопасности дорожного движения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Комплексное развитие систем коммунальной инфраструктуры муниципального района «Нерчинский   район»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Профилактика терроризма и экстремизма, а также минимизация и (или) ликвидация последствий проявлений терроризма и экстремизма на территории городского поселения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Комплексного развития транспортной инфраструктуры городского поселения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Формирование законопослушного поведения участников дорожного движения в городском поселении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Поддержка и развитие малого и среднего предпринимательства в городском поселении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Муниципальная адресная программа по проведению капитального ремонта муниципального жилищного фонда городского поселения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Муниципальная программа капитального ремонта общего имущества в многоквартирных домах, расположенных на территории городского поселения «Нерчинское» 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Энергосбережение и повышение энергетической эффективности в городском поселении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Модернизация объектов коммунальной инфраструктуры городского поселения «Нерчинское» 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Комплексное благоустройство городского поселения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Обеспечение жильем молодых семей, проживающих на территории городского поселения «Нерчинское» 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Социальная поддержка ветеранов и инвалидов, проживающих на территории городского поселения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Демографическое развитие городского поселения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Поддержка социально ориентированных некоммерческих организаций в городском поселении «Нерчинское»</a:t>
            </a:r>
          </a:p>
          <a:p>
            <a:pPr marL="228600" indent="-228600" eaLnBrk="1" hangingPunct="1">
              <a:buAutoNum type="arabicPeriod" startAt="13"/>
            </a:pPr>
            <a:r>
              <a:rPr lang="ru-RU" sz="900" dirty="0" smtClean="0"/>
              <a:t>Обеспечение жильем молодых семей, проживающих на территории городского поселения «Приисковское» </a:t>
            </a:r>
            <a:endParaRPr lang="ru-RU" sz="900" b="1" dirty="0" smtClean="0">
              <a:solidFill>
                <a:srgbClr val="002060"/>
              </a:solidFill>
            </a:endParaRPr>
          </a:p>
          <a:p>
            <a:pPr marL="228600" indent="-228600" eaLnBrk="1" hangingPunct="1"/>
            <a:r>
              <a:rPr lang="ru-RU" sz="900" b="1" dirty="0" smtClean="0">
                <a:solidFill>
                  <a:srgbClr val="002060"/>
                </a:solidFill>
              </a:rPr>
              <a:t>       В </a:t>
            </a:r>
            <a:r>
              <a:rPr lang="ru-RU" sz="900" b="1" dirty="0">
                <a:solidFill>
                  <a:srgbClr val="002060"/>
                </a:solidFill>
              </a:rPr>
              <a:t>качестве непрограммных расходов –глава муниципального образования, центральный аппарат, руководитель, аудитор контрольного органа, организация и проведение мероприятий по содержанию безнадзорных животных, </a:t>
            </a:r>
            <a:r>
              <a:rPr lang="ru-RU" sz="900" b="1" dirty="0" smtClean="0">
                <a:solidFill>
                  <a:srgbClr val="002060"/>
                </a:solidFill>
              </a:rPr>
              <a:t>, </a:t>
            </a:r>
            <a:r>
              <a:rPr lang="ru-RU" sz="900" b="1" dirty="0">
                <a:solidFill>
                  <a:srgbClr val="002060"/>
                </a:solidFill>
              </a:rPr>
              <a:t>организация льготного проезда, администрирование государственных полномочий, ремонт улично-дорожной сети, осуществление полномочий по составлению списков в присяжные </a:t>
            </a:r>
            <a:r>
              <a:rPr lang="ru-RU" sz="900" b="1" dirty="0" smtClean="0">
                <a:solidFill>
                  <a:srgbClr val="002060"/>
                </a:solidFill>
              </a:rPr>
              <a:t>заседатели</a:t>
            </a:r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строительство, </a:t>
            </a:r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и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капитальный ремонт и ремонт автомобильных дорог общего пользования местного </a:t>
            </a:r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значения.</a:t>
            </a: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28604"/>
            <a:ext cx="9145588" cy="650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Нерчинского </a:t>
            </a: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4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2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возможностью оптимизации затрат 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60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2060"/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05.02. 2015 года № 45 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Забайкальского края»</a:t>
              </a: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17.11. 2015 года №556 «О порядке формирования государственного задания на оказание государственных услуг (выполнение работ) в отношении государственных учреждений Забайкальского края 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Распоряжение администрации Забайкальского края от 30.12.2011 года № 14075 «Об утверждении примерной формы соглашения о порядке и условий предоставления субсидий на финансовое обеспечение выполнение муниципального 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38206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6"/>
            <a:ext cx="8751917" cy="923330"/>
            <a:chOff x="-80273" y="3088021"/>
            <a:chExt cx="8811137" cy="1148314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11483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33CC"/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Нерчинского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Нерчинского района №132 от  31.12.2015 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035362299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8780" y="3642109"/>
            <a:ext cx="1843763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0700 Образование</a:t>
            </a:r>
          </a:p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1105139,1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18541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</a:t>
            </a:r>
            <a:r>
              <a:rPr lang="ru-RU" sz="1000" b="1" dirty="0" smtClean="0">
                <a:latin typeface="Arial" pitchFamily="34" charset="0"/>
              </a:rPr>
              <a:t>113466,4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2026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703854"/>
            <a:ext cx="2016224" cy="7494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 </a:t>
            </a:r>
            <a:r>
              <a:rPr lang="ru-RU" sz="1000" b="1" dirty="0" smtClean="0">
                <a:latin typeface="Arial" pitchFamily="34" charset="0"/>
              </a:rPr>
              <a:t>600,0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393" y="4602841"/>
            <a:ext cx="1710124" cy="55245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 и кинематография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60992,7 тыс</a:t>
            </a:r>
            <a:r>
              <a:rPr lang="ru-RU" sz="1000" b="1" dirty="0">
                <a:latin typeface="Arial" pitchFamily="34" charset="0"/>
              </a:rPr>
              <a:t>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401307" y="3721027"/>
            <a:ext cx="1619722" cy="749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 </a:t>
            </a:r>
            <a:r>
              <a:rPr lang="ru-RU" sz="1000" b="1" dirty="0" smtClean="0">
                <a:latin typeface="Arial" pitchFamily="34" charset="0"/>
              </a:rPr>
              <a:t>13,1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06012" y="851273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0300 Национальная безопасность и правоохранительная деятельность </a:t>
            </a:r>
            <a:r>
              <a:rPr lang="ru-RU" sz="1000" b="1" dirty="0" smtClean="0">
                <a:latin typeface="Arial" pitchFamily="34" charset="0"/>
              </a:rPr>
              <a:t>6391,9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28" y="1739836"/>
            <a:ext cx="2318244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</a:t>
            </a:r>
            <a:r>
              <a:rPr lang="ru-RU" sz="1000" b="1" dirty="0" smtClean="0">
                <a:latin typeface="Arial" pitchFamily="34" charset="0"/>
              </a:rPr>
              <a:t>33048,6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111" y="456354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037" y="2142159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56" y="557600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47" y="578754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673" y="45635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73" y="326996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089" y="212072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</a:t>
            </a:r>
            <a:r>
              <a:rPr lang="ru-RU" sz="1000" b="1" dirty="0" smtClean="0">
                <a:latin typeface="Arial" pitchFamily="34" charset="0"/>
              </a:rPr>
              <a:t>192627,3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345" y="331071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91880" y="3075610"/>
            <a:ext cx="2165110" cy="1965102"/>
          </a:xfrm>
          <a:prstGeom prst="roundRect">
            <a:avLst>
              <a:gd name="adj" fmla="val 50000"/>
            </a:avLst>
          </a:prstGeom>
          <a:blipFill dpi="0" rotWithShape="1">
            <a:blip r:embed="rId15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Нерчинского </a:t>
            </a: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униципального округа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1 654 944,6 тыс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руб.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6660232" y="2045606"/>
            <a:ext cx="2151739" cy="709971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0500 Жилищно-коммунальное </a:t>
            </a:r>
            <a:r>
              <a:rPr lang="ru-RU" sz="1000" b="1" dirty="0">
                <a:latin typeface="Arial" pitchFamily="34" charset="0"/>
              </a:rPr>
              <a:t>хозяйство </a:t>
            </a:r>
          </a:p>
          <a:p>
            <a:pPr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137 170,3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860421" y="5350583"/>
            <a:ext cx="2100728" cy="53816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1200 Средства массовой информации </a:t>
            </a:r>
            <a:r>
              <a:rPr lang="ru-RU" sz="1000" b="1" dirty="0" smtClean="0">
                <a:latin typeface="Arial" pitchFamily="34" charset="0"/>
              </a:rPr>
              <a:t>935,0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</p:spTree>
  </p:cSld>
  <p:clrMapOvr>
    <a:masterClrMapping/>
  </p:clrMapOvr>
  <p:transition advClick="0" advTm="1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5888" y="260648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Расходы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бюджета Нерчинского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муниципального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округа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на 2026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 и плановый период  на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2027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2028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933452" y="705255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4947318"/>
              </p:ext>
            </p:extLst>
          </p:nvPr>
        </p:nvGraphicFramePr>
        <p:xfrm>
          <a:off x="0" y="1013031"/>
          <a:ext cx="9144000" cy="5343319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13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2026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21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8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192627,3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193063,0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193014,7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1506,9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1506,9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1506,9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9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2933,9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2933,9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2933,9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3320876"/>
                  </a:ext>
                </a:extLst>
              </a:tr>
              <a:tr h="2871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46539,4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47004,7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46956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1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34,6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7226,9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7226,9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7226,9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134385,6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134385,6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134385,6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8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9157,2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9157,2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9157,2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78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5573,6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5573,6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5573,6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78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3583,6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3583,6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3583,6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071641"/>
              </p:ext>
            </p:extLst>
          </p:nvPr>
        </p:nvGraphicFramePr>
        <p:xfrm>
          <a:off x="0" y="274320"/>
          <a:ext cx="9144000" cy="647700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9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113466,4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99121,3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106039,7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11434,6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7089,8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7090,2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 (дорожные фонды)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101705,8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91702,0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98620,0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309,5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309,5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309,5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137170,3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5056,4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5056,4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137170,3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5056,4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5056,4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552943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1105139,1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1076012,7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1020261,5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286465,5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269952,4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264791,3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725443,7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713269,3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666534,8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45783,4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45783,4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45783,4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221,0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221,0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221,0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19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47225,4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46782,4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42924,1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60992,7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60992,7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60992,7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59852,7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59852,7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59852,7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1140,0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1140,0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1140,0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33048,6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30891,4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31531,3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2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8812,0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8812,0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8812,0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5964,5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5130,9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6214,3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17460,1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16136,5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15693,0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812,0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935,0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935,0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935,0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935,0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935,0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935,0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2007691"/>
              </p:ext>
            </p:extLst>
          </p:nvPr>
        </p:nvGraphicFramePr>
        <p:xfrm>
          <a:off x="214282" y="544167"/>
          <a:ext cx="8715404" cy="822966"/>
        </p:xfrm>
        <a:graphic>
          <a:graphicData uri="http://schemas.openxmlformats.org/drawingml/2006/table">
            <a:tbl>
              <a:tblPr/>
              <a:tblGrid>
                <a:gridCol w="571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85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2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1 654 944,6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1 477 827,9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1 430 073,7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dirty="0" smtClean="0">
                  <a:solidFill>
                    <a:srgbClr val="0033CC"/>
                  </a:solidFill>
                </a:rPr>
                <a:t>Бюджет это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</a:r>
              <a:endParaRPr lang="ru-RU" altLang="ru-RU" sz="1400" dirty="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002060"/>
                  </a:solidFill>
                  <a:latin typeface="Constantia" pitchFamily="18" charset="0"/>
                </a:rPr>
                <a:t>Каждый житель Нерчинского 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002060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  </a:r>
              <a:r>
                <a:rPr lang="ru-RU" altLang="ru-RU" sz="20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002060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«Нерчинский район» на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2026 год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Расходы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803880088"/>
              </p:ext>
            </p:extLst>
          </p:nvPr>
        </p:nvGraphicFramePr>
        <p:xfrm>
          <a:off x="642910" y="1988840"/>
          <a:ext cx="7715304" cy="44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</a:t>
            </a: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«Нерчинский район»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4-12-57, </a:t>
            </a:r>
          </a:p>
          <a:p>
            <a:pPr algn="ctr">
              <a:defRPr/>
            </a:pPr>
            <a:r>
              <a:rPr lang="ru-RU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98209" y="3954020"/>
            <a:ext cx="5040910" cy="301239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92834" y="328589"/>
            <a:ext cx="6703379" cy="3029537"/>
          </a:xfrm>
          <a:prstGeom prst="rect">
            <a:avLst/>
          </a:prstGeom>
        </p:spPr>
        <p:txBody>
          <a:bodyPr lIns="74158" tIns="37079" rIns="74158" bIns="37079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бюджета осуществлялось на три  финансовых года (на очередной финансовый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2027-2028 гг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Проект решения подготовлен в соответствии с требованиями Бюджетного кодекса Российской  Федерации,  Налогового кодекса Российской Федерации, Решения Совета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Нерчинского муниципального округа от 25.11.2025г.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бюджетном процессе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Нерчинском муниципальном округе, Распоряжения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района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«Нерчинский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23.10.2025 года №634 «Об одобрении прогноза социально-экономического развития Нерчинского муниципального округа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2027-2028 годов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иных законодательных и нормативных правовых актов Российской Федерации, Забайкальского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93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4000504"/>
            <a:ext cx="85725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7500958" y="4857760"/>
            <a:ext cx="93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715140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643438" y="4857760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715016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500702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857752" y="6357958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786446" y="4857760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000504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557214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680" y="1458616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en-US" sz="20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очередной финансовый год и плановый период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Очередной </a:t>
            </a:r>
            <a:r>
              <a:rPr lang="ru-RU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бюджета (например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2060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rgbClr val="00206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2060"/>
                </a:solidFill>
              </a:rPr>
              <a:t>округа  </a:t>
            </a:r>
            <a:r>
              <a:rPr lang="ru-RU" dirty="0">
                <a:solidFill>
                  <a:srgbClr val="00206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114064562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33CC"/>
                </a:solidFill>
              </a:rPr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33CC"/>
                </a:solidFill>
              </a:rPr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43042" y="2214554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rgbClr val="00206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57356" y="35004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rgbClr val="00206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57422" y="135729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rgbClr val="0033CC"/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rgbClr val="0033CC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428860" y="2571744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rgbClr val="0033CC"/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rgbClr val="0033CC"/>
                </a:solidFill>
              </a:rPr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286124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50057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3286124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450057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929066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929066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285720" y="5357826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dirty="0">
                <a:solidFill>
                  <a:srgbClr val="00206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5306</TotalTime>
  <Pages>0</Pages>
  <Words>3182</Words>
  <Characters>0</Characters>
  <Application>Microsoft Office PowerPoint</Application>
  <DocSecurity>0</DocSecurity>
  <PresentationFormat>Экран (4:3)</PresentationFormat>
  <Lines>0</Lines>
  <Paragraphs>663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Основные характеристики бюджета   Нерчинского муниципального округа на 2026 год и плановый период 2027 и 2028 годов 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 </vt:lpstr>
      <vt:lpstr>Объем межбюджетных трансфертов   Нерчинского муниципального округа на 2026, на 2027 год и 2028 год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Olya</cp:lastModifiedBy>
  <cp:revision>1367</cp:revision>
  <cp:lastPrinted>2022-04-07T05:37:29Z</cp:lastPrinted>
  <dcterms:created xsi:type="dcterms:W3CDTF">2013-11-12T07:49:12Z</dcterms:created>
  <dcterms:modified xsi:type="dcterms:W3CDTF">2026-04-08T01:01:45Z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